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92" r:id="rId2"/>
    <p:sldId id="258" r:id="rId3"/>
    <p:sldId id="282" r:id="rId4"/>
    <p:sldId id="283" r:id="rId5"/>
    <p:sldId id="289" r:id="rId6"/>
    <p:sldId id="260" r:id="rId7"/>
    <p:sldId id="281" r:id="rId8"/>
    <p:sldId id="284" r:id="rId9"/>
    <p:sldId id="262" r:id="rId10"/>
    <p:sldId id="261" r:id="rId11"/>
    <p:sldId id="291" r:id="rId12"/>
    <p:sldId id="280" r:id="rId13"/>
    <p:sldId id="263" r:id="rId14"/>
    <p:sldId id="278" r:id="rId15"/>
    <p:sldId id="266" r:id="rId16"/>
    <p:sldId id="295" r:id="rId17"/>
    <p:sldId id="279" r:id="rId18"/>
    <p:sldId id="286" r:id="rId19"/>
    <p:sldId id="288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" y="4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BB28-8599-4E9D-BB23-98EB46E47CE3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406B-3FBC-49AE-897D-BAF01DE3F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2D04D-4838-4DB0-ABC1-5D9C4374EA7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7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3" Type="http://schemas.openxmlformats.org/officeDocument/2006/relationships/image" Target="../media/image7.jpeg"/><Relationship Id="rId7" Type="http://schemas.openxmlformats.org/officeDocument/2006/relationships/image" Target="../media/image9.gi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13.gi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2.png"/><Relationship Id="rId4" Type="http://schemas.openxmlformats.org/officeDocument/2006/relationships/image" Target="../media/image8.gif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0"/>
          <p:cNvSpPr>
            <a:spLocks noChangeArrowheads="1" noChangeShapeType="1" noTextEdit="1"/>
          </p:cNvSpPr>
          <p:nvPr/>
        </p:nvSpPr>
        <p:spPr bwMode="auto">
          <a:xfrm>
            <a:off x="4132217" y="1343297"/>
            <a:ext cx="3990180" cy="924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Toán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5" name="Picture 10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5617" y="11430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75" y="11430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2675" y="5257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70840">
            <a:off x="-155574" y="-30163"/>
            <a:ext cx="171926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382142">
            <a:off x="10671980" y="66676"/>
            <a:ext cx="1676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47532">
            <a:off x="-205581" y="5415758"/>
            <a:ext cx="1684337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03096">
            <a:off x="10618799" y="5488782"/>
            <a:ext cx="164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2"/>
          <p:cNvSpPr>
            <a:spLocks noChangeArrowheads="1"/>
          </p:cNvSpPr>
          <p:nvPr/>
        </p:nvSpPr>
        <p:spPr bwMode="auto">
          <a:xfrm>
            <a:off x="2507253" y="2131425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3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343" y="5410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8355909" y="1985556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6" name="WordArt 5"/>
          <p:cNvSpPr>
            <a:spLocks noChangeArrowheads="1" noChangeShapeType="1" noTextEdit="1"/>
          </p:cNvSpPr>
          <p:nvPr/>
        </p:nvSpPr>
        <p:spPr bwMode="auto">
          <a:xfrm>
            <a:off x="1970323" y="2741025"/>
            <a:ext cx="8001000" cy="2195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LUYỆN TẬP</a:t>
            </a:r>
            <a:endParaRPr lang="vi-VN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</a:t>
            </a:r>
            <a:r>
              <a:rPr lang="en-US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rang 137</a:t>
            </a:r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9517653" y="4360819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1428240" y="4254139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903" y="7883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HP001 4 hàng" panose="020B0603050302020204" pitchFamily="34" charset="0"/>
              </a:rPr>
              <a:t/>
            </a:r>
            <a:br>
              <a:rPr lang="en-US">
                <a:latin typeface="HP001 4 hàng" panose="020B0603050302020204" pitchFamily="34" charset="0"/>
              </a:rPr>
            </a:br>
            <a:r>
              <a:rPr lang="en-US" dirty="0">
                <a:latin typeface="HP001 4 hàng" panose="020B0603050302020204" pitchFamily="34" charset="0"/>
              </a:rPr>
              <a:t/>
            </a:r>
            <a:br>
              <a:rPr lang="en-US" dirty="0">
                <a:latin typeface="HP001 4 hàng" panose="020B0603050302020204" pitchFamily="34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2" y="2535629"/>
            <a:ext cx="141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b</a:t>
            </a:r>
            <a:r>
              <a:rPr lang="en-US" sz="2800" dirty="0">
                <a:latin typeface="HP001 4 hàng" panose="020B0603050302020204" pitchFamily="34" charset="0"/>
              </a:rPr>
              <a:t>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9509" y="2482188"/>
            <a:ext cx="6283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3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40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+ 2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25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 </a:t>
            </a:r>
            <a:r>
              <a:rPr lang="en-US" altLang="en-US" sz="2800" dirty="0">
                <a:latin typeface="HP001 4 hàng" panose="020B0603050302020204" pitchFamily="34" charset="0"/>
              </a:rPr>
              <a:t>3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7657" y="3669530"/>
            <a:ext cx="354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7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15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1543" y="3669530"/>
            <a:ext cx="377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3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40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+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6960" y="3621538"/>
            <a:ext cx="979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8733" y="4459839"/>
            <a:ext cx="1149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  <a:p>
            <a:endParaRPr lang="en-US" sz="2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9510" y="4587339"/>
            <a:ext cx="596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P001 4 hàng" panose="020B0603050302020204" pitchFamily="34" charset="0"/>
              </a:rPr>
              <a:t>10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55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6550" y="5473007"/>
            <a:ext cx="9416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13" name="Left Brace 12"/>
          <p:cNvSpPr/>
          <p:nvPr/>
        </p:nvSpPr>
        <p:spPr>
          <a:xfrm rot="16200000" flipV="1">
            <a:off x="6205330" y="1877690"/>
            <a:ext cx="586879" cy="2651761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333544" y="808729"/>
            <a:ext cx="6595927" cy="162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c) (5 </a:t>
            </a:r>
            <a:r>
              <a:rPr lang="en-US" sz="2800" b="1" dirty="0" err="1"/>
              <a:t>phút</a:t>
            </a:r>
            <a:r>
              <a:rPr lang="en-US" sz="2800" b="1" dirty="0"/>
              <a:t> 35 </a:t>
            </a:r>
            <a:r>
              <a:rPr lang="en-US" sz="2800" b="1" dirty="0" err="1"/>
              <a:t>giây</a:t>
            </a:r>
            <a:r>
              <a:rPr lang="en-US" sz="2800" b="1" dirty="0"/>
              <a:t> + 6 </a:t>
            </a:r>
            <a:r>
              <a:rPr lang="en-US" sz="2800" b="1" dirty="0" err="1"/>
              <a:t>phút</a:t>
            </a:r>
            <a:r>
              <a:rPr lang="en-US" sz="2800" b="1" dirty="0"/>
              <a:t> 21 </a:t>
            </a:r>
            <a:r>
              <a:rPr lang="en-US" sz="2800" b="1" dirty="0" err="1"/>
              <a:t>giây</a:t>
            </a:r>
            <a:r>
              <a:rPr lang="en-US" sz="2800" b="1" dirty="0"/>
              <a:t>) : 4</a:t>
            </a: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888358" y="1615758"/>
            <a:ext cx="5175398" cy="1187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          11 </a:t>
            </a:r>
            <a:r>
              <a:rPr lang="en-US" sz="2800" b="1" dirty="0" err="1"/>
              <a:t>phút</a:t>
            </a:r>
            <a:r>
              <a:rPr lang="en-US" sz="2800" b="1" dirty="0"/>
              <a:t> 56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319691" y="1678580"/>
            <a:ext cx="577144" cy="53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Time" pitchFamily="34" charset="0"/>
              </a:rPr>
              <a:t>:4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2888358" y="2432451"/>
            <a:ext cx="5524089" cy="1187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             2 </a:t>
            </a:r>
            <a:r>
              <a:rPr lang="en-US" sz="2800" b="1" dirty="0" err="1"/>
              <a:t>phút</a:t>
            </a:r>
            <a:r>
              <a:rPr lang="en-US" sz="2800" b="1" dirty="0"/>
              <a:t> 59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333544" y="3578919"/>
            <a:ext cx="737958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d) 12 </a:t>
            </a:r>
            <a:r>
              <a:rPr lang="en-US" sz="2800" b="1" dirty="0" err="1"/>
              <a:t>phút</a:t>
            </a:r>
            <a:r>
              <a:rPr lang="en-US" sz="2800" b="1" dirty="0"/>
              <a:t> 3 </a:t>
            </a:r>
            <a:r>
              <a:rPr lang="en-US" sz="2800" b="1" dirty="0" err="1"/>
              <a:t>giây</a:t>
            </a:r>
            <a:r>
              <a:rPr lang="en-US" sz="2800" b="1" dirty="0"/>
              <a:t> x 2 + 4 </a:t>
            </a:r>
            <a:r>
              <a:rPr lang="en-US" sz="2800" b="1" dirty="0" err="1"/>
              <a:t>phút</a:t>
            </a:r>
            <a:r>
              <a:rPr lang="en-US" sz="2800" b="1" dirty="0"/>
              <a:t> 12 </a:t>
            </a:r>
            <a:r>
              <a:rPr lang="en-US" sz="2800" b="1" dirty="0" err="1"/>
              <a:t>giây</a:t>
            </a:r>
            <a:r>
              <a:rPr lang="en-US" sz="2800" b="1" dirty="0"/>
              <a:t> : 4</a:t>
            </a: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728981" y="4558995"/>
            <a:ext cx="3048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24 </a:t>
            </a:r>
            <a:r>
              <a:rPr lang="en-US" sz="2800" b="1" dirty="0" err="1"/>
              <a:t>phút</a:t>
            </a:r>
            <a:r>
              <a:rPr lang="en-US" sz="2800" b="1" dirty="0"/>
              <a:t> 6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567271" y="4585496"/>
            <a:ext cx="2362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1 </a:t>
            </a:r>
            <a:r>
              <a:rPr lang="en-US" sz="2800" b="1" dirty="0" err="1"/>
              <a:t>phút</a:t>
            </a:r>
            <a:r>
              <a:rPr lang="en-US" sz="2800" b="1" dirty="0"/>
              <a:t> 3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5832835" y="4517060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Time" pitchFamily="34" charset="0"/>
              </a:rPr>
              <a:t>+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2728981" y="5553695"/>
            <a:ext cx="457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               25 </a:t>
            </a:r>
            <a:r>
              <a:rPr lang="en-US" sz="2800" b="1" dirty="0" err="1"/>
              <a:t>phút</a:t>
            </a:r>
            <a:r>
              <a:rPr lang="en-US" sz="2800" b="1" dirty="0"/>
              <a:t> 9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4" name="Left Brace 13"/>
          <p:cNvSpPr/>
          <p:nvPr/>
        </p:nvSpPr>
        <p:spPr>
          <a:xfrm rot="16200000" flipV="1">
            <a:off x="5246924" y="-1186290"/>
            <a:ext cx="595505" cy="5311989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 flipV="1">
            <a:off x="4083625" y="2750686"/>
            <a:ext cx="595505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 flipV="1">
            <a:off x="7395990" y="2861127"/>
            <a:ext cx="595505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275" y="1348526"/>
            <a:ext cx="283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273" y="2570326"/>
            <a:ext cx="101237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514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2837"/>
            <a:ext cx="11795760" cy="332114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just">
              <a:lnSpc>
                <a:spcPct val="100000"/>
              </a:lnSpc>
              <a:buNone/>
            </a:pPr>
            <a:r>
              <a:rPr lang="en-US" dirty="0">
                <a:latin typeface="HP001 4 hàng" panose="020B060305030202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6555" y="3566152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7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8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………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7066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539751" y="1024436"/>
            <a:ext cx="18944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400">
              <a:latin typeface=".VnTime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718" y="191081"/>
            <a:ext cx="132291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Bài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3.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4260" y="205851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………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1905" y="2914135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7 = 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8 =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17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16" y="3060084"/>
            <a:ext cx="55075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Cả 2 lần làm được số sản phẩm là: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+ 8 = 15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15 = 17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4516" y="2578505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01559" y="2652525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980017" y="2914135"/>
            <a:ext cx="0" cy="3286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  <p:bldP spid="4" grpId="0"/>
      <p:bldP spid="5" grpId="0"/>
      <p:bldP spid="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1" y="1674687"/>
            <a:ext cx="769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HP001 4 hàng" panose="020B0603050302020204" pitchFamily="34" charset="0"/>
              </a:rPr>
              <a:t> 4</a:t>
            </a:r>
            <a:r>
              <a:rPr lang="en-US" sz="4000" dirty="0">
                <a:solidFill>
                  <a:srgbClr val="FF0000"/>
                </a:solidFill>
                <a:latin typeface="HP001 4 hàng" panose="020B0603050302020204" pitchFamily="34" charset="0"/>
              </a:rPr>
              <a:t>: </a:t>
            </a:r>
            <a:r>
              <a:rPr lang="en-US" sz="4000" dirty="0">
                <a:solidFill>
                  <a:srgbClr val="FF0000"/>
                </a:solidFill>
              </a:rPr>
              <a:t>&gt;    &lt;    = ?</a:t>
            </a:r>
          </a:p>
        </p:txBody>
      </p:sp>
      <p:sp>
        <p:nvSpPr>
          <p:cNvPr id="7" name="Rectangle 6"/>
          <p:cNvSpPr/>
          <p:nvPr/>
        </p:nvSpPr>
        <p:spPr>
          <a:xfrm>
            <a:off x="5841457" y="2721814"/>
            <a:ext cx="5614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8458" y="2664812"/>
            <a:ext cx="10842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         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.....     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   8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16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3200" dirty="0">
                <a:latin typeface="HP001 4 hàng" panose="020B0603050302020204" pitchFamily="34" charset="0"/>
              </a:rPr>
              <a:t>-</a:t>
            </a:r>
            <a:r>
              <a:rPr lang="en-US" altLang="en-US" sz="2800" b="1" dirty="0">
                <a:latin typeface="HP001 4 hàng" panose="020B0603050302020204" pitchFamily="34" charset="0"/>
              </a:rPr>
              <a:t> 1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25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 .....    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17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HP001 4 hàng" panose="020B0603050302020204" pitchFamily="34" charset="0"/>
              </a:rPr>
              <a:t> 3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26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25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: 5 .......    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40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+ 2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45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.</a:t>
            </a: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9262" y="2419659"/>
            <a:ext cx="836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b="1" dirty="0">
                <a:latin typeface="HP001 4 hàng" panose="020B060305030202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          </a:t>
            </a:r>
            <a:endParaRPr lang="en-US" sz="4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39793" y="3625670"/>
            <a:ext cx="600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6476" y="4282265"/>
            <a:ext cx="8251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740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31964" y="38721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674" y="1530101"/>
            <a:ext cx="5822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latin typeface="HP001 4 hàng" panose="020B0603050302020204" pitchFamily="34" charset="0"/>
              </a:rPr>
              <a:t>       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 </a:t>
            </a:r>
            <a:r>
              <a:rPr lang="en-US" altLang="en-US" sz="2800" b="1" dirty="0" smtClean="0">
                <a:latin typeface="HP001 4 hàng" panose="020B0603050302020204" pitchFamily="34" charset="0"/>
              </a:rPr>
              <a:t>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r>
              <a:rPr lang="en-US" altLang="en-US" sz="2800" b="1" dirty="0">
                <a:latin typeface="HP001 4 hàng" panose="020B0603050302020204" pitchFamily="34" charset="0"/>
              </a:rPr>
              <a:t>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30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0323" y="1324810"/>
            <a:ext cx="50553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latin typeface="HP001 4 hàng" panose="020B0603050302020204" pitchFamily="34" charset="0"/>
              </a:rPr>
              <a:t>  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</a:t>
            </a:r>
            <a:r>
              <a:rPr lang="en-US" sz="4400" b="1" dirty="0">
                <a:solidFill>
                  <a:srgbClr val="FF0000"/>
                </a:solidFill>
              </a:rPr>
              <a:t>&gt;</a:t>
            </a:r>
            <a:r>
              <a:rPr lang="en-US" altLang="en-US" sz="2800" b="1" dirty="0">
                <a:latin typeface="HP001 4 hàng" panose="020B0603050302020204" pitchFamily="34" charset="0"/>
              </a:rPr>
              <a:t>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r>
              <a:rPr lang="en-US" altLang="en-US" sz="2800" b="1" dirty="0">
                <a:latin typeface="HP001 4 hàng" panose="020B0603050302020204" pitchFamily="34" charset="0"/>
              </a:rPr>
              <a:t> 270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</a:t>
            </a:r>
            <a:r>
              <a:rPr lang="en-US" altLang="en-US" sz="2800" b="1" dirty="0" smtClean="0">
                <a:latin typeface="HP001 4 hàng" panose="020B0603050302020204" pitchFamily="34" charset="0"/>
              </a:rPr>
              <a:t>    </a:t>
            </a:r>
            <a:r>
              <a:rPr lang="en-US" altLang="en-US" sz="2800" b="1" dirty="0">
                <a:latin typeface="HP001 4 hàng" panose="020B0603050302020204" pitchFamily="34" charset="0"/>
              </a:rPr>
              <a:t>245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462" y="3275808"/>
            <a:ext cx="1029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  8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16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– 1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17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sz="2800" b="1" dirty="0">
                <a:latin typeface="HP001 4 hàng" panose="020B0603050302020204" pitchFamily="34" charset="0"/>
              </a:rPr>
              <a:t> 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1828" y="3848419"/>
            <a:ext cx="9435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  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51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                     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51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r>
              <a:rPr lang="en-US" sz="2800" b="1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9086" y="4960438"/>
            <a:ext cx="1133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   26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</a:t>
            </a:r>
            <a:r>
              <a:rPr lang="en-US" sz="2800" b="1" dirty="0">
                <a:cs typeface="Calibri" panose="020F0502020204030204" pitchFamily="34" charset="0"/>
              </a:rPr>
              <a:t>:</a:t>
            </a:r>
            <a:r>
              <a:rPr lang="en-US" sz="2800" b="1" dirty="0"/>
              <a:t> </a:t>
            </a:r>
            <a:r>
              <a:rPr lang="en-US" sz="2800" b="1" dirty="0">
                <a:latin typeface="HP001 4 hàng" panose="020B0603050302020204" pitchFamily="34" charset="0"/>
              </a:rPr>
              <a:t> 5            </a:t>
            </a:r>
            <a:r>
              <a:rPr lang="en-US" sz="2800" b="1" dirty="0" smtClean="0">
                <a:latin typeface="HP001 4 hàng" panose="020B0603050302020204" pitchFamily="34" charset="0"/>
              </a:rPr>
              <a:t>    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40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+ 2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45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1995" y="5483658"/>
            <a:ext cx="9113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5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17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                    5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839" y="1337538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&gt;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5447212" y="4707084"/>
            <a:ext cx="84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&lt;</a:t>
            </a:r>
            <a:endParaRPr lang="en-US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17474" y="3025557"/>
            <a:ext cx="744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 =</a:t>
            </a:r>
            <a:endParaRPr lang="en-US" sz="4800" dirty="0"/>
          </a:p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327596" y="739840"/>
            <a:ext cx="1865581" cy="6203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  &lt;   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3177" y="730716"/>
            <a:ext cx="73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8098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222069"/>
            <a:ext cx="11260183" cy="5954894"/>
          </a:xfrm>
        </p:spPr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4" name="TextBox 3"/>
          <p:cNvSpPr txBox="1"/>
          <p:nvPr/>
        </p:nvSpPr>
        <p:spPr>
          <a:xfrm>
            <a:off x="1528355" y="1188720"/>
            <a:ext cx="90470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err="1"/>
              <a:t>điền</a:t>
            </a:r>
            <a:r>
              <a:rPr lang="en-US" sz="3600" b="1" dirty="0"/>
              <a:t> </a:t>
            </a:r>
            <a:r>
              <a:rPr lang="en-US" sz="3600" b="1" dirty="0" err="1"/>
              <a:t>dấu</a:t>
            </a:r>
            <a:r>
              <a:rPr lang="en-US" sz="3600" b="1" dirty="0"/>
              <a:t>  &gt;   &lt;   =  </a:t>
            </a:r>
            <a:r>
              <a:rPr lang="en-US" sz="3600" b="1" dirty="0" err="1"/>
              <a:t>cần</a:t>
            </a:r>
            <a:r>
              <a:rPr lang="en-US" sz="3600" b="1" dirty="0"/>
              <a:t> :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Tính</a:t>
            </a:r>
            <a:r>
              <a:rPr lang="en-US" sz="3600" b="1" dirty="0">
                <a:solidFill>
                  <a:srgbClr val="FF0000"/>
                </a:solidFill>
              </a:rPr>
              <a:t>  ( </a:t>
            </a:r>
            <a:r>
              <a:rPr lang="en-US" sz="3600" b="1" dirty="0" err="1">
                <a:solidFill>
                  <a:srgbClr val="FF0000"/>
                </a:solidFill>
              </a:rPr>
              <a:t>hoặc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đổi</a:t>
            </a:r>
            <a:r>
              <a:rPr lang="en-US" sz="3600" b="1" dirty="0">
                <a:solidFill>
                  <a:srgbClr val="FF0000"/>
                </a:solidFill>
              </a:rPr>
              <a:t> ) 2 </a:t>
            </a:r>
            <a:r>
              <a:rPr lang="en-US" sz="3600" b="1" dirty="0" err="1">
                <a:solidFill>
                  <a:srgbClr val="FF0000"/>
                </a:solidFill>
              </a:rPr>
              <a:t>vế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về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cùng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một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vị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đo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So </a:t>
            </a:r>
            <a:r>
              <a:rPr lang="en-US" sz="3600" b="1" dirty="0" err="1">
                <a:solidFill>
                  <a:srgbClr val="FF0000"/>
                </a:solidFill>
              </a:rPr>
              <a:t>sánh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hai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Điền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dấu</a:t>
            </a:r>
            <a:r>
              <a:rPr lang="en-US" sz="3600" b="1" dirty="0">
                <a:solidFill>
                  <a:srgbClr val="FF0000"/>
                </a:solidFill>
              </a:rPr>
              <a:t> .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99902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Kết quả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nhất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của các phép tính sau là: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i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1:  5 giờ 24 phút × 3 =…..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A. 16 giờ 12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15 giờ 72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C. 15 giờ 62 phút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7122" y="3164556"/>
            <a:ext cx="2810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16 giờ 12 phút</a:t>
            </a:r>
          </a:p>
        </p:txBody>
      </p:sp>
    </p:spTree>
    <p:extLst>
      <p:ext uri="{BB962C8B-B14F-4D97-AF65-F5344CB8AC3E}">
        <p14:creationId xmlns:p14="http://schemas.microsoft.com/office/powerpoint/2010/main" val="406511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85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48289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1869" y="269481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b="1" i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2: 18 phút 24 giây : 3 = …..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A. 7 phút 8 giây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6 phút 7 giây </a:t>
            </a:r>
            <a:endParaRPr lang="en-US" sz="3200"/>
          </a:p>
        </p:txBody>
      </p:sp>
      <p:sp>
        <p:nvSpPr>
          <p:cNvPr id="18" name="TextBox 17"/>
          <p:cNvSpPr txBox="1"/>
          <p:nvPr/>
        </p:nvSpPr>
        <p:spPr>
          <a:xfrm>
            <a:off x="3396599" y="3686551"/>
            <a:ext cx="416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</p:txBody>
      </p:sp>
    </p:spTree>
    <p:extLst>
      <p:ext uri="{BB962C8B-B14F-4D97-AF65-F5344CB8AC3E}">
        <p14:creationId xmlns:p14="http://schemas.microsoft.com/office/powerpoint/2010/main" val="25910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7269" y="727918"/>
            <a:ext cx="6026331" cy="1320391"/>
          </a:xfrm>
        </p:spPr>
        <p:txBody>
          <a:bodyPr/>
          <a:lstStyle/>
          <a:p>
            <a:r>
              <a:rPr lang="en-US" sz="48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Kiểm</a:t>
            </a:r>
            <a:r>
              <a:rPr lang="en-US" sz="48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tra</a:t>
            </a:r>
            <a:r>
              <a:rPr lang="en-US" sz="48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48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cũ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4744" y="2926084"/>
            <a:ext cx="47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HP001 4 hàng" panose="020B0603050302020204" pitchFamily="34" charset="0"/>
              </a:rPr>
              <a:t>8 </a:t>
            </a:r>
            <a:r>
              <a:rPr lang="en-US" sz="3600" b="1" dirty="0" err="1">
                <a:latin typeface="HP001 4 hàng" panose="020B0603050302020204" pitchFamily="34" charset="0"/>
              </a:rPr>
              <a:t>giờ</a:t>
            </a:r>
            <a:r>
              <a:rPr lang="en-US" sz="3600" b="1" dirty="0">
                <a:latin typeface="HP001 4 hàng" panose="020B0603050302020204" pitchFamily="34" charset="0"/>
              </a:rPr>
              <a:t> 48 </a:t>
            </a:r>
            <a:r>
              <a:rPr lang="en-US" sz="3600" b="1" dirty="0" err="1">
                <a:latin typeface="HP001 4 hàng" panose="020B0603050302020204" pitchFamily="34" charset="0"/>
              </a:rPr>
              <a:t>phút</a:t>
            </a:r>
            <a:r>
              <a:rPr lang="en-US" sz="3600" b="1" dirty="0">
                <a:latin typeface="HP001 4 hàng" panose="020B060305030202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b="1" dirty="0">
                <a:latin typeface="HP001 4 hàng" panose="020B0603050302020204" pitchFamily="34" charset="0"/>
              </a:rPr>
              <a:t>4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4628" y="4558941"/>
            <a:ext cx="521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HP001 4 hàng" panose="020B0603050302020204" pitchFamily="34" charset="0"/>
              </a:rPr>
              <a:t>37 </a:t>
            </a:r>
            <a:r>
              <a:rPr lang="en-US" sz="3600" b="1" dirty="0" err="1">
                <a:latin typeface="HP001 4 hàng" panose="020B0603050302020204" pitchFamily="34" charset="0"/>
              </a:rPr>
              <a:t>phút</a:t>
            </a:r>
            <a:r>
              <a:rPr lang="en-US" sz="3600" b="1" dirty="0">
                <a:latin typeface="HP001 4 hàng" panose="020B0603050302020204" pitchFamily="34" charset="0"/>
              </a:rPr>
              <a:t> 12 </a:t>
            </a:r>
            <a:r>
              <a:rPr lang="en-US" sz="3600" b="1" dirty="0" err="1">
                <a:latin typeface="HP001 4 hàng" panose="020B0603050302020204" pitchFamily="34" charset="0"/>
              </a:rPr>
              <a:t>giây</a:t>
            </a:r>
            <a:r>
              <a:rPr lang="en-US" sz="3600" b="1" dirty="0"/>
              <a:t>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3600" b="1" dirty="0">
                <a:latin typeface="HP001 4 hàng" panose="020B0603050302020204" pitchFamily="34" charset="0"/>
              </a:rPr>
              <a:t>3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1" y="2926082"/>
            <a:ext cx="306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2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12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phút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9360" y="4558941"/>
            <a:ext cx="372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12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phút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24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giây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imagesCAQC80J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5" descr="dandelions_butterfly_h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110163"/>
            <a:ext cx="1905000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1828800" y="4462463"/>
          <a:ext cx="1766888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5" imgW="1060704" imgH="1335024" progId="">
                  <p:embed/>
                </p:oleObj>
              </mc:Choice>
              <mc:Fallback>
                <p:oleObj r:id="rId5" imgW="1060704" imgH="1335024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62463"/>
                        <a:ext cx="1766888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7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2235200"/>
            <a:ext cx="171450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55938"/>
            <a:ext cx="1714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9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14800"/>
            <a:ext cx="17145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0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40188"/>
            <a:ext cx="1714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2971800" y="1906588"/>
            <a:ext cx="6781800" cy="2284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Cảm ơn các em </a:t>
            </a:r>
            <a:endParaRPr lang="en-US" sz="3600" kern="10">
              <a:ln w="9525">
                <a:solidFill>
                  <a:srgbClr val="990000"/>
                </a:solidFill>
                <a:round/>
                <a:headEnd/>
                <a:tailEnd/>
              </a:ln>
              <a:solidFill>
                <a:srgbClr val="FF66CC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3562" name="Picture 12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70388"/>
            <a:ext cx="1714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3" descr="3d butterfl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40363"/>
            <a:ext cx="12954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4" descr="k-han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452938"/>
            <a:ext cx="5254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5" descr="k-han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19738"/>
            <a:ext cx="4762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6" name="Picture 16" descr="k-hana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602288"/>
            <a:ext cx="4762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7" name="Picture 17" descr="love-su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272088"/>
            <a:ext cx="4095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8" name="Picture 18" descr="k-hanab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67388"/>
            <a:ext cx="4762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19" descr="k-han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40363"/>
            <a:ext cx="476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20" descr="k-hana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0" y="5110163"/>
            <a:ext cx="476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1" name="Picture 21" descr="love-su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37188"/>
            <a:ext cx="4095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2" name="Freeform 22"/>
          <p:cNvSpPr>
            <a:spLocks noChangeArrowheads="1"/>
          </p:cNvSpPr>
          <p:nvPr/>
        </p:nvSpPr>
        <p:spPr bwMode="auto">
          <a:xfrm>
            <a:off x="5105400" y="106363"/>
            <a:ext cx="5410200" cy="1722437"/>
          </a:xfrm>
          <a:custGeom>
            <a:avLst/>
            <a:gdLst>
              <a:gd name="T0" fmla="*/ 2147483646 w 1720"/>
              <a:gd name="T1" fmla="*/ 2147483646 h 842"/>
              <a:gd name="T2" fmla="*/ 2147483646 w 1720"/>
              <a:gd name="T3" fmla="*/ 2147483646 h 842"/>
              <a:gd name="T4" fmla="*/ 2147483646 w 1720"/>
              <a:gd name="T5" fmla="*/ 0 h 842"/>
              <a:gd name="T6" fmla="*/ 2147483646 w 1720"/>
              <a:gd name="T7" fmla="*/ 2147483646 h 842"/>
              <a:gd name="T8" fmla="*/ 2147483646 w 1720"/>
              <a:gd name="T9" fmla="*/ 2147483646 h 842"/>
              <a:gd name="T10" fmla="*/ 2147483646 w 1720"/>
              <a:gd name="T11" fmla="*/ 2147483646 h 842"/>
              <a:gd name="T12" fmla="*/ 2147483646 w 1720"/>
              <a:gd name="T13" fmla="*/ 2147483646 h 842"/>
              <a:gd name="T14" fmla="*/ 2147483646 w 1720"/>
              <a:gd name="T15" fmla="*/ 2147483646 h 842"/>
              <a:gd name="T16" fmla="*/ 2147483646 w 1720"/>
              <a:gd name="T17" fmla="*/ 2147483646 h 842"/>
              <a:gd name="T18" fmla="*/ 2147483646 w 1720"/>
              <a:gd name="T19" fmla="*/ 2147483646 h 842"/>
              <a:gd name="T20" fmla="*/ 2147483646 w 1720"/>
              <a:gd name="T21" fmla="*/ 2147483646 h 842"/>
              <a:gd name="T22" fmla="*/ 2147483646 w 1720"/>
              <a:gd name="T23" fmla="*/ 2147483646 h 842"/>
              <a:gd name="T24" fmla="*/ 2147483646 w 1720"/>
              <a:gd name="T25" fmla="*/ 2147483646 h 842"/>
              <a:gd name="T26" fmla="*/ 2147483646 w 1720"/>
              <a:gd name="T27" fmla="*/ 2147483646 h 842"/>
              <a:gd name="T28" fmla="*/ 2147483646 w 1720"/>
              <a:gd name="T29" fmla="*/ 2147483646 h 842"/>
              <a:gd name="T30" fmla="*/ 2147483646 w 1720"/>
              <a:gd name="T31" fmla="*/ 2147483646 h 842"/>
              <a:gd name="T32" fmla="*/ 2147483646 w 1720"/>
              <a:gd name="T33" fmla="*/ 2147483646 h 842"/>
              <a:gd name="T34" fmla="*/ 2147483646 w 1720"/>
              <a:gd name="T35" fmla="*/ 2147483646 h 842"/>
              <a:gd name="T36" fmla="*/ 2147483646 w 1720"/>
              <a:gd name="T37" fmla="*/ 2147483646 h 842"/>
              <a:gd name="T38" fmla="*/ 2147483646 w 1720"/>
              <a:gd name="T39" fmla="*/ 2147483646 h 842"/>
              <a:gd name="T40" fmla="*/ 2147483646 w 1720"/>
              <a:gd name="T41" fmla="*/ 2147483646 h 842"/>
              <a:gd name="T42" fmla="*/ 2147483646 w 1720"/>
              <a:gd name="T43" fmla="*/ 2147483646 h 842"/>
              <a:gd name="T44" fmla="*/ 2147483646 w 1720"/>
              <a:gd name="T45" fmla="*/ 2147483646 h 842"/>
              <a:gd name="T46" fmla="*/ 2147483646 w 1720"/>
              <a:gd name="T47" fmla="*/ 2147483646 h 842"/>
              <a:gd name="T48" fmla="*/ 2147483646 w 1720"/>
              <a:gd name="T49" fmla="*/ 2147483646 h 842"/>
              <a:gd name="T50" fmla="*/ 2147483646 w 1720"/>
              <a:gd name="T51" fmla="*/ 2147483646 h 842"/>
              <a:gd name="T52" fmla="*/ 2147483646 w 1720"/>
              <a:gd name="T53" fmla="*/ 2147483646 h 842"/>
              <a:gd name="T54" fmla="*/ 2147483646 w 1720"/>
              <a:gd name="T55" fmla="*/ 2147483646 h 842"/>
              <a:gd name="T56" fmla="*/ 2147483646 w 1720"/>
              <a:gd name="T57" fmla="*/ 2147483646 h 842"/>
              <a:gd name="T58" fmla="*/ 2147483646 w 1720"/>
              <a:gd name="T59" fmla="*/ 2147483646 h 842"/>
              <a:gd name="T60" fmla="*/ 2147483646 w 1720"/>
              <a:gd name="T61" fmla="*/ 2147483646 h 842"/>
              <a:gd name="T62" fmla="*/ 2147483646 w 1720"/>
              <a:gd name="T63" fmla="*/ 2147483646 h 842"/>
              <a:gd name="T64" fmla="*/ 2147483646 w 1720"/>
              <a:gd name="T65" fmla="*/ 2147483646 h 842"/>
              <a:gd name="T66" fmla="*/ 2147483646 w 1720"/>
              <a:gd name="T67" fmla="*/ 2147483646 h 842"/>
              <a:gd name="T68" fmla="*/ 2147483646 w 1720"/>
              <a:gd name="T69" fmla="*/ 2147483646 h 842"/>
              <a:gd name="T70" fmla="*/ 2147483646 w 1720"/>
              <a:gd name="T71" fmla="*/ 2147483646 h 842"/>
              <a:gd name="T72" fmla="*/ 2147483646 w 1720"/>
              <a:gd name="T73" fmla="*/ 2147483646 h 842"/>
              <a:gd name="T74" fmla="*/ 2147483646 w 1720"/>
              <a:gd name="T75" fmla="*/ 2147483646 h 842"/>
              <a:gd name="T76" fmla="*/ 2147483646 w 1720"/>
              <a:gd name="T77" fmla="*/ 2147483646 h 84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720"/>
              <a:gd name="T118" fmla="*/ 0 h 842"/>
              <a:gd name="T119" fmla="*/ 1720 w 1720"/>
              <a:gd name="T120" fmla="*/ 842 h 84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  <p:pic>
        <p:nvPicPr>
          <p:cNvPr id="23573" name="Picture 23" descr="sun14[1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90488"/>
            <a:ext cx="24384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4" name="Freeform 24"/>
          <p:cNvSpPr>
            <a:spLocks noChangeArrowheads="1"/>
          </p:cNvSpPr>
          <p:nvPr/>
        </p:nvSpPr>
        <p:spPr bwMode="auto">
          <a:xfrm>
            <a:off x="3276600" y="128588"/>
            <a:ext cx="3124200" cy="1395412"/>
          </a:xfrm>
          <a:custGeom>
            <a:avLst/>
            <a:gdLst>
              <a:gd name="T0" fmla="*/ 2147483646 w 1576"/>
              <a:gd name="T1" fmla="*/ 2147483646 h 815"/>
              <a:gd name="T2" fmla="*/ 2147483646 w 1576"/>
              <a:gd name="T3" fmla="*/ 2147483646 h 815"/>
              <a:gd name="T4" fmla="*/ 2147483646 w 1576"/>
              <a:gd name="T5" fmla="*/ 2147483646 h 815"/>
              <a:gd name="T6" fmla="*/ 2147483646 w 1576"/>
              <a:gd name="T7" fmla="*/ 2147483646 h 815"/>
              <a:gd name="T8" fmla="*/ 2147483646 w 1576"/>
              <a:gd name="T9" fmla="*/ 2147483646 h 815"/>
              <a:gd name="T10" fmla="*/ 2147483646 w 1576"/>
              <a:gd name="T11" fmla="*/ 2147483646 h 815"/>
              <a:gd name="T12" fmla="*/ 2147483646 w 1576"/>
              <a:gd name="T13" fmla="*/ 2147483646 h 815"/>
              <a:gd name="T14" fmla="*/ 2147483646 w 1576"/>
              <a:gd name="T15" fmla="*/ 2147483646 h 815"/>
              <a:gd name="T16" fmla="*/ 2147483646 w 1576"/>
              <a:gd name="T17" fmla="*/ 2147483646 h 815"/>
              <a:gd name="T18" fmla="*/ 2147483646 w 1576"/>
              <a:gd name="T19" fmla="*/ 2147483646 h 815"/>
              <a:gd name="T20" fmla="*/ 2147483646 w 1576"/>
              <a:gd name="T21" fmla="*/ 2147483646 h 815"/>
              <a:gd name="T22" fmla="*/ 2147483646 w 1576"/>
              <a:gd name="T23" fmla="*/ 2147483646 h 815"/>
              <a:gd name="T24" fmla="*/ 2147483646 w 1576"/>
              <a:gd name="T25" fmla="*/ 2147483646 h 815"/>
              <a:gd name="T26" fmla="*/ 2147483646 w 1576"/>
              <a:gd name="T27" fmla="*/ 2147483646 h 815"/>
              <a:gd name="T28" fmla="*/ 2147483646 w 1576"/>
              <a:gd name="T29" fmla="*/ 2147483646 h 815"/>
              <a:gd name="T30" fmla="*/ 2147483646 w 1576"/>
              <a:gd name="T31" fmla="*/ 2147483646 h 815"/>
              <a:gd name="T32" fmla="*/ 2147483646 w 1576"/>
              <a:gd name="T33" fmla="*/ 2147483646 h 815"/>
              <a:gd name="T34" fmla="*/ 2147483646 w 1576"/>
              <a:gd name="T35" fmla="*/ 2147483646 h 815"/>
              <a:gd name="T36" fmla="*/ 2147483646 w 1576"/>
              <a:gd name="T37" fmla="*/ 2147483646 h 815"/>
              <a:gd name="T38" fmla="*/ 2147483646 w 1576"/>
              <a:gd name="T39" fmla="*/ 2147483646 h 815"/>
              <a:gd name="T40" fmla="*/ 2147483646 w 1576"/>
              <a:gd name="T41" fmla="*/ 2147483646 h 815"/>
              <a:gd name="T42" fmla="*/ 2147483646 w 1576"/>
              <a:gd name="T43" fmla="*/ 2147483646 h 815"/>
              <a:gd name="T44" fmla="*/ 2147483646 w 1576"/>
              <a:gd name="T45" fmla="*/ 2147483646 h 815"/>
              <a:gd name="T46" fmla="*/ 2147483646 w 1576"/>
              <a:gd name="T47" fmla="*/ 2147483646 h 815"/>
              <a:gd name="T48" fmla="*/ 0 w 1576"/>
              <a:gd name="T49" fmla="*/ 2147483646 h 815"/>
              <a:gd name="T50" fmla="*/ 2147483646 w 1576"/>
              <a:gd name="T51" fmla="*/ 2147483646 h 815"/>
              <a:gd name="T52" fmla="*/ 2147483646 w 1576"/>
              <a:gd name="T53" fmla="*/ 2147483646 h 815"/>
              <a:gd name="T54" fmla="*/ 2147483646 w 1576"/>
              <a:gd name="T55" fmla="*/ 2147483646 h 815"/>
              <a:gd name="T56" fmla="*/ 2147483646 w 1576"/>
              <a:gd name="T57" fmla="*/ 2147483646 h 815"/>
              <a:gd name="T58" fmla="*/ 2147483646 w 1576"/>
              <a:gd name="T59" fmla="*/ 2147483646 h 81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76"/>
              <a:gd name="T91" fmla="*/ 0 h 815"/>
              <a:gd name="T92" fmla="*/ 1576 w 1576"/>
              <a:gd name="T93" fmla="*/ 815 h 81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76" h="815">
                <a:moveTo>
                  <a:pt x="170" y="4"/>
                </a:moveTo>
                <a:cubicBezTo>
                  <a:pt x="343" y="26"/>
                  <a:pt x="518" y="5"/>
                  <a:pt x="693" y="15"/>
                </a:cubicBezTo>
                <a:cubicBezTo>
                  <a:pt x="760" y="24"/>
                  <a:pt x="819" y="42"/>
                  <a:pt x="885" y="57"/>
                </a:cubicBezTo>
                <a:cubicBezTo>
                  <a:pt x="920" y="94"/>
                  <a:pt x="931" y="70"/>
                  <a:pt x="949" y="121"/>
                </a:cubicBezTo>
                <a:cubicBezTo>
                  <a:pt x="935" y="177"/>
                  <a:pt x="919" y="220"/>
                  <a:pt x="864" y="239"/>
                </a:cubicBezTo>
                <a:cubicBezTo>
                  <a:pt x="934" y="285"/>
                  <a:pt x="1016" y="283"/>
                  <a:pt x="1098" y="292"/>
                </a:cubicBezTo>
                <a:cubicBezTo>
                  <a:pt x="1174" y="317"/>
                  <a:pt x="1149" y="294"/>
                  <a:pt x="1184" y="345"/>
                </a:cubicBezTo>
                <a:cubicBezTo>
                  <a:pt x="1191" y="366"/>
                  <a:pt x="1198" y="388"/>
                  <a:pt x="1205" y="409"/>
                </a:cubicBezTo>
                <a:cubicBezTo>
                  <a:pt x="1209" y="420"/>
                  <a:pt x="1183" y="439"/>
                  <a:pt x="1194" y="441"/>
                </a:cubicBezTo>
                <a:cubicBezTo>
                  <a:pt x="1216" y="446"/>
                  <a:pt x="1258" y="420"/>
                  <a:pt x="1258" y="420"/>
                </a:cubicBezTo>
                <a:cubicBezTo>
                  <a:pt x="1308" y="433"/>
                  <a:pt x="1359" y="438"/>
                  <a:pt x="1408" y="452"/>
                </a:cubicBezTo>
                <a:cubicBezTo>
                  <a:pt x="1443" y="462"/>
                  <a:pt x="1469" y="483"/>
                  <a:pt x="1504" y="495"/>
                </a:cubicBezTo>
                <a:cubicBezTo>
                  <a:pt x="1515" y="506"/>
                  <a:pt x="1529" y="513"/>
                  <a:pt x="1536" y="527"/>
                </a:cubicBezTo>
                <a:cubicBezTo>
                  <a:pt x="1576" y="608"/>
                  <a:pt x="1497" y="676"/>
                  <a:pt x="1429" y="697"/>
                </a:cubicBezTo>
                <a:cubicBezTo>
                  <a:pt x="1370" y="759"/>
                  <a:pt x="1288" y="770"/>
                  <a:pt x="1205" y="783"/>
                </a:cubicBezTo>
                <a:cubicBezTo>
                  <a:pt x="1095" y="800"/>
                  <a:pt x="1000" y="808"/>
                  <a:pt x="885" y="815"/>
                </a:cubicBezTo>
                <a:cubicBezTo>
                  <a:pt x="592" y="807"/>
                  <a:pt x="583" y="806"/>
                  <a:pt x="384" y="783"/>
                </a:cubicBezTo>
                <a:cubicBezTo>
                  <a:pt x="305" y="756"/>
                  <a:pt x="205" y="741"/>
                  <a:pt x="138" y="687"/>
                </a:cubicBezTo>
                <a:cubicBezTo>
                  <a:pt x="124" y="675"/>
                  <a:pt x="103" y="649"/>
                  <a:pt x="96" y="633"/>
                </a:cubicBezTo>
                <a:cubicBezTo>
                  <a:pt x="87" y="612"/>
                  <a:pt x="74" y="569"/>
                  <a:pt x="74" y="569"/>
                </a:cubicBezTo>
                <a:cubicBezTo>
                  <a:pt x="78" y="544"/>
                  <a:pt x="77" y="519"/>
                  <a:pt x="85" y="495"/>
                </a:cubicBezTo>
                <a:cubicBezTo>
                  <a:pt x="88" y="485"/>
                  <a:pt x="104" y="483"/>
                  <a:pt x="106" y="473"/>
                </a:cubicBezTo>
                <a:cubicBezTo>
                  <a:pt x="113" y="437"/>
                  <a:pt x="86" y="438"/>
                  <a:pt x="64" y="431"/>
                </a:cubicBezTo>
                <a:cubicBezTo>
                  <a:pt x="46" y="413"/>
                  <a:pt x="32" y="402"/>
                  <a:pt x="21" y="377"/>
                </a:cubicBezTo>
                <a:cubicBezTo>
                  <a:pt x="12" y="356"/>
                  <a:pt x="0" y="313"/>
                  <a:pt x="0" y="313"/>
                </a:cubicBezTo>
                <a:cubicBezTo>
                  <a:pt x="24" y="217"/>
                  <a:pt x="23" y="144"/>
                  <a:pt x="128" y="111"/>
                </a:cubicBezTo>
                <a:cubicBezTo>
                  <a:pt x="135" y="104"/>
                  <a:pt x="145" y="98"/>
                  <a:pt x="149" y="89"/>
                </a:cubicBezTo>
                <a:cubicBezTo>
                  <a:pt x="159" y="69"/>
                  <a:pt x="148" y="30"/>
                  <a:pt x="170" y="25"/>
                </a:cubicBezTo>
                <a:cubicBezTo>
                  <a:pt x="184" y="22"/>
                  <a:pt x="213" y="30"/>
                  <a:pt x="213" y="15"/>
                </a:cubicBezTo>
                <a:cubicBezTo>
                  <a:pt x="213" y="0"/>
                  <a:pt x="184" y="8"/>
                  <a:pt x="170" y="4"/>
                </a:cubicBezTo>
                <a:close/>
              </a:path>
            </a:pathLst>
          </a:cu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  <p:pic>
        <p:nvPicPr>
          <p:cNvPr id="23575" name="Picture 26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7200"/>
            <a:ext cx="17145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6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4807148" y="927462"/>
            <a:ext cx="159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Toán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3304903" y="1632857"/>
            <a:ext cx="5238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(Trang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137)</a:t>
            </a:r>
          </a:p>
        </p:txBody>
      </p:sp>
    </p:spTree>
    <p:extLst>
      <p:ext uri="{BB962C8B-B14F-4D97-AF65-F5344CB8AC3E}">
        <p14:creationId xmlns:p14="http://schemas.microsoft.com/office/powerpoint/2010/main" val="16292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33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>
              <a:buNone/>
            </a:pPr>
            <a:r>
              <a:rPr lang="en-US" sz="36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3           b) 36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3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2           d)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93" y="1110346"/>
            <a:ext cx="10972800" cy="483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x 3                                b) 36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r>
              <a:rPr lang="en-US" b="1" dirty="0">
                <a:solidFill>
                  <a:srgbClr val="7030A0"/>
                </a:solidFill>
                <a:latin typeface="HP001 4 hàng" panose="020B0603050302020204" pitchFamily="34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HP001 4 hàng" panose="020B06030503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783" y="1694998"/>
            <a:ext cx="2858588" cy="376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3</a:t>
            </a: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67096" y="1946366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x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78130" y="2754193"/>
            <a:ext cx="2717075" cy="1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7556" y="2408029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6773997" y="1881048"/>
            <a:ext cx="4514851" cy="1447800"/>
            <a:chOff x="1453" y="861"/>
            <a:chExt cx="2844" cy="912"/>
          </a:xfrm>
        </p:grpSpPr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.VnTime" pitchFamily="34" charset="0"/>
                </a:rPr>
                <a:t>3</a:t>
              </a:r>
            </a:p>
          </p:txBody>
        </p: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18" name="Line 80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81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/>
                <a:t>36 </a:t>
              </a:r>
              <a:r>
                <a:rPr lang="en-US" sz="2400" b="1" dirty="0" err="1"/>
                <a:t>phút</a:t>
              </a:r>
              <a:r>
                <a:rPr lang="en-US" sz="2400" b="1" dirty="0"/>
                <a:t> 12 </a:t>
              </a:r>
              <a:r>
                <a:rPr lang="en-US" sz="2400" b="1" dirty="0" err="1"/>
                <a:t>giây</a:t>
              </a:r>
              <a:endParaRPr lang="en-US" sz="24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8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2408241" y="-142875"/>
            <a:ext cx="384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HP001 4 hàng" panose="020B0603050302020204" pitchFamily="34" charset="0"/>
            </a:endParaRPr>
          </a:p>
        </p:txBody>
      </p:sp>
      <p:sp>
        <p:nvSpPr>
          <p:cNvPr id="5124" name="Text Box 84"/>
          <p:cNvSpPr txBox="1">
            <a:spLocks noChangeArrowheads="1"/>
          </p:cNvSpPr>
          <p:nvPr/>
        </p:nvSpPr>
        <p:spPr bwMode="auto">
          <a:xfrm>
            <a:off x="2883365" y="4046528"/>
            <a:ext cx="119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HP001 4 hàng" panose="020B0603050302020204" pitchFamily="34" charset="0"/>
              </a:rPr>
              <a:t>   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5"/>
          <p:cNvSpPr txBox="1">
            <a:spLocks noChangeArrowheads="1"/>
          </p:cNvSpPr>
          <p:nvPr/>
        </p:nvSpPr>
        <p:spPr bwMode="auto">
          <a:xfrm>
            <a:off x="1744388" y="1321194"/>
            <a:ext cx="840649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sz="2800" b="1" dirty="0">
              <a:solidFill>
                <a:srgbClr val="7030A0"/>
              </a:solidFill>
              <a:latin typeface="HP001 4 hàng" panose="020B0603050302020204" pitchFamily="34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× 2           d) 14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2800" dirty="0">
              <a:latin typeface="HP001 4 hàng" panose="020B0603050302020204" pitchFamily="34" charset="0"/>
            </a:endParaRPr>
          </a:p>
          <a:p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6" name="Text Box 87"/>
          <p:cNvSpPr txBox="1">
            <a:spLocks noChangeArrowheads="1"/>
          </p:cNvSpPr>
          <p:nvPr/>
        </p:nvSpPr>
        <p:spPr bwMode="auto">
          <a:xfrm>
            <a:off x="1540169" y="3382476"/>
            <a:ext cx="34058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 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88"/>
          <p:cNvSpPr txBox="1">
            <a:spLocks noChangeArrowheads="1"/>
          </p:cNvSpPr>
          <p:nvPr/>
        </p:nvSpPr>
        <p:spPr bwMode="auto">
          <a:xfrm>
            <a:off x="1920241" y="3922106"/>
            <a:ext cx="963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endParaRPr lang="en-US" alt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9" name="Text Box 91"/>
          <p:cNvSpPr txBox="1">
            <a:spLocks noChangeArrowheads="1"/>
          </p:cNvSpPr>
          <p:nvPr/>
        </p:nvSpPr>
        <p:spPr bwMode="auto">
          <a:xfrm>
            <a:off x="1765367" y="4797011"/>
            <a:ext cx="291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52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>
            <a:off x="2118984" y="4685564"/>
            <a:ext cx="245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HP001 4 hàng" panose="020B0603050302020204" pitchFamily="34" charset="0"/>
            </a:endParaRP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5657051" y="3442559"/>
            <a:ext cx="2678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4" name="Line 96"/>
          <p:cNvSpPr>
            <a:spLocks noChangeShapeType="1"/>
          </p:cNvSpPr>
          <p:nvPr/>
        </p:nvSpPr>
        <p:spPr bwMode="auto">
          <a:xfrm>
            <a:off x="8267224" y="3382308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97"/>
          <p:cNvSpPr>
            <a:spLocks noChangeShapeType="1"/>
          </p:cNvSpPr>
          <p:nvPr/>
        </p:nvSpPr>
        <p:spPr bwMode="auto">
          <a:xfrm flipV="1">
            <a:off x="8307795" y="3975123"/>
            <a:ext cx="1843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99"/>
          <p:cNvSpPr txBox="1">
            <a:spLocks noChangeArrowheads="1"/>
          </p:cNvSpPr>
          <p:nvPr/>
        </p:nvSpPr>
        <p:spPr bwMode="auto">
          <a:xfrm>
            <a:off x="8449736" y="3369963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37" name="Text Box 100"/>
          <p:cNvSpPr txBox="1">
            <a:spLocks noChangeArrowheads="1"/>
          </p:cNvSpPr>
          <p:nvPr/>
        </p:nvSpPr>
        <p:spPr bwMode="auto">
          <a:xfrm>
            <a:off x="5589560" y="4233249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 0</a:t>
            </a:r>
          </a:p>
        </p:txBody>
      </p:sp>
      <p:sp>
        <p:nvSpPr>
          <p:cNvPr id="5138" name="Text Box 101"/>
          <p:cNvSpPr txBox="1">
            <a:spLocks noChangeArrowheads="1"/>
          </p:cNvSpPr>
          <p:nvPr/>
        </p:nvSpPr>
        <p:spPr bwMode="auto">
          <a:xfrm>
            <a:off x="6675120" y="4215792"/>
            <a:ext cx="1784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Text Box 102"/>
          <p:cNvSpPr txBox="1">
            <a:spLocks noChangeArrowheads="1"/>
          </p:cNvSpPr>
          <p:nvPr/>
        </p:nvSpPr>
        <p:spPr bwMode="auto">
          <a:xfrm>
            <a:off x="6898279" y="4801851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5140" name="Text Box 103"/>
          <p:cNvSpPr txBox="1">
            <a:spLocks noChangeArrowheads="1"/>
          </p:cNvSpPr>
          <p:nvPr/>
        </p:nvSpPr>
        <p:spPr bwMode="auto">
          <a:xfrm>
            <a:off x="8307795" y="4225456"/>
            <a:ext cx="1497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04"/>
          <p:cNvSpPr txBox="1">
            <a:spLocks noChangeArrowheads="1"/>
          </p:cNvSpPr>
          <p:nvPr/>
        </p:nvSpPr>
        <p:spPr bwMode="auto">
          <a:xfrm>
            <a:off x="9415532" y="4232809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97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9" grpId="0"/>
      <p:bldP spid="5130" grpId="0" animBg="1"/>
      <p:bldP spid="5131" grpId="0"/>
      <p:bldP spid="5134" grpId="0" animBg="1"/>
      <p:bldP spid="5135" grpId="0" animBg="1"/>
      <p:bldP spid="5136" grpId="0"/>
      <p:bldP spid="5137" grpId="0"/>
      <p:bldP spid="5138" grpId="0"/>
      <p:bldP spid="5139" grpId="0"/>
      <p:bldP spid="5140" grpId="0"/>
      <p:bldP spid="5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772" y="1254040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1" y="2233750"/>
            <a:ext cx="11207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số,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7607"/>
            <a:ext cx="10972800" cy="107082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23175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(3giờ 40 phút + 2 giờ 25 phút) x 3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b) 3 giờ 40 phút + 2 giờ 25 phút </a:t>
            </a:r>
            <a:r>
              <a:rPr lang="en-US" altLang="en-US" sz="3200" b="1">
                <a:latin typeface="Times New Roman" panose="02020603050405020304" pitchFamily="18" charset="0"/>
                <a:cs typeface="Times New Roman" pitchFamily="18" charset="0"/>
              </a:rPr>
              <a:t>x 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c) ( 5 phút 35 giây + 6 phút 21 giây) : 4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d) 12 phút 3 giây x 2 + 4 phút 12 giây :4</a:t>
            </a:r>
          </a:p>
        </p:txBody>
      </p:sp>
    </p:spTree>
    <p:extLst>
      <p:ext uri="{BB962C8B-B14F-4D97-AF65-F5344CB8AC3E}">
        <p14:creationId xmlns:p14="http://schemas.microsoft.com/office/powerpoint/2010/main" val="24259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233376" y="3218008"/>
            <a:ext cx="6015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(3giờ 40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+ 2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25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)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HP001 4 hàng" panose="020B0603050302020204" pitchFamily="34" charset="0"/>
              </a:rPr>
              <a:t> 3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233376" y="4181787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6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7518628" y="4129535"/>
            <a:ext cx="1584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dirty="0">
                <a:latin typeface="HP001 4 hàng" panose="020B0603050302020204" pitchFamily="34" charset="0"/>
              </a:rPr>
              <a:t>3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233376" y="4949528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      18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15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455816" y="3218008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a</a:t>
            </a:r>
            <a:r>
              <a:rPr lang="en-US" altLang="en-US" sz="2800" dirty="0">
                <a:latin typeface="HP001 4 hàng" panose="020B0603050302020204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116" y="1560733"/>
            <a:ext cx="380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5395434" y="1369169"/>
            <a:ext cx="586879" cy="4715692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1026</Words>
  <Application>Microsoft Office PowerPoint</Application>
  <PresentationFormat>Widescreen</PresentationFormat>
  <Paragraphs>177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.VnTime</vt:lpstr>
      <vt:lpstr>Arial</vt:lpstr>
      <vt:lpstr>Calibri</vt:lpstr>
      <vt:lpstr>HP001 4 hàng</vt:lpstr>
      <vt:lpstr>Times New Roman</vt:lpstr>
      <vt:lpstr>Chủ đề của Office</vt:lpstr>
      <vt:lpstr>PowerPoint Presentation</vt:lpstr>
      <vt:lpstr>Kiểm tra bài cũ.</vt:lpstr>
      <vt:lpstr>PowerPoint Presentation</vt:lpstr>
      <vt:lpstr>PowerPoint Presentation</vt:lpstr>
      <vt:lpstr>Bài tập 1: Tính: a) 3 giờ 14 phút  x 3                                b) 36 phút 12 giây : 3 </vt:lpstr>
      <vt:lpstr>PowerPoint Presentation</vt:lpstr>
      <vt:lpstr>PowerPoint Presentation</vt:lpstr>
      <vt:lpstr>Bài tập 2: Tính: 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</vt:vector>
  </TitlesOfParts>
  <Company>ThienIT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ms hong</cp:lastModifiedBy>
  <cp:revision>126</cp:revision>
  <dcterms:created xsi:type="dcterms:W3CDTF">2018-03-03T06:43:00Z</dcterms:created>
  <dcterms:modified xsi:type="dcterms:W3CDTF">2022-03-16T05:44:50Z</dcterms:modified>
</cp:coreProperties>
</file>